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60" r:id="rId3"/>
    <p:sldId id="259" r:id="rId4"/>
    <p:sldId id="262" r:id="rId5"/>
    <p:sldId id="264" r:id="rId6"/>
    <p:sldId id="272" r:id="rId7"/>
    <p:sldId id="273" r:id="rId8"/>
    <p:sldId id="274" r:id="rId9"/>
    <p:sldId id="275" r:id="rId10"/>
    <p:sldId id="276" r:id="rId11"/>
    <p:sldId id="277" r:id="rId12"/>
    <p:sldId id="279" r:id="rId13"/>
    <p:sldId id="283" r:id="rId14"/>
    <p:sldId id="284" r:id="rId15"/>
    <p:sldId id="28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372C8-64A1-FE49-9BB4-9254AB3470DE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887FC-27D7-3D4E-8125-48162C2F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373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946ACA73-6FEC-4F1A-9887-FBE498EE7E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4A15D6C8-0827-4307-94E7-5FEB88128928}" type="slidenum">
              <a:rPr lang="en-GB" altLang="en-US" sz="1200"/>
              <a:pPr eaLnBrk="1" hangingPunct="1"/>
              <a:t>2</a:t>
            </a:fld>
            <a:endParaRPr lang="en-GB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A16DF940-8473-441B-ADBB-D8CEDC4F13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F7220BE9-BD6E-4A75-91AE-8B49D0FFF4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4D9F6407-FF4A-4FD5-82D6-6FCD259AD7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281B9DAE-02EB-4FD1-AD36-586889DED034}" type="slidenum">
              <a:rPr lang="en-GB" altLang="en-US" sz="1200"/>
              <a:pPr eaLnBrk="1" hangingPunct="1"/>
              <a:t>11</a:t>
            </a:fld>
            <a:endParaRPr lang="en-GB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C8E2EB7A-CE82-4FCF-BEA5-AF43EED87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5D149D80-D12B-405D-9599-6640A8268C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EEFEA9CB-A01A-4668-9ECF-2F8219ED0D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9AEF05F-0B98-4CBF-8648-35F3E81CDB5A}" type="slidenum">
              <a:rPr lang="en-GB" altLang="en-US" sz="1200"/>
              <a:pPr eaLnBrk="1" hangingPunct="1"/>
              <a:t>12</a:t>
            </a:fld>
            <a:endParaRPr lang="en-GB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1C17C2EB-9F5C-4B3A-8D88-65981FD4FC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B0891569-70EE-4FDE-9DB8-023D8426B0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FFED8FD8-FE01-476B-A65D-83A43B00CF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2AEDD63E-426B-4E29-87C3-463B46D6392A}" type="slidenum">
              <a:rPr lang="en-GB" altLang="en-US" sz="1200"/>
              <a:pPr eaLnBrk="1" hangingPunct="1"/>
              <a:t>13</a:t>
            </a:fld>
            <a:endParaRPr lang="en-GB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10D9B08A-99AE-41AA-ADA5-6C0E0F0042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30CC3F7-CE93-447A-9FD4-63C23EC71B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0573096D-5717-4B4E-971D-43222034C5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5764E89-E598-4FCF-BA31-6ED474777153}" type="slidenum">
              <a:rPr lang="en-GB" altLang="en-US" sz="1200"/>
              <a:pPr eaLnBrk="1" hangingPunct="1"/>
              <a:t>14</a:t>
            </a:fld>
            <a:endParaRPr lang="en-GB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FB57B83B-44C3-4958-B9D8-B2E39F205D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45BCFE93-8476-4215-B0D6-E59D572DFD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188FF266-A305-42C5-A748-D97861583F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8370238B-564D-4B0E-AC99-D401431E73C6}" type="slidenum">
              <a:rPr lang="en-GB" altLang="en-US" sz="1200"/>
              <a:pPr eaLnBrk="1" hangingPunct="1"/>
              <a:t>3</a:t>
            </a:fld>
            <a:endParaRPr lang="en-GB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418731D6-6DCF-4616-ABE1-2CB72587E6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F35CF633-6B3E-48D3-9597-8B9CE3D270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FE53E245-0E81-41BD-8F1F-C30EEEAD66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5DA1EA9A-B5C5-4411-8460-FFD11914543C}" type="slidenum">
              <a:rPr lang="en-GB" altLang="en-US" sz="1200"/>
              <a:pPr eaLnBrk="1" hangingPunct="1"/>
              <a:t>4</a:t>
            </a:fld>
            <a:endParaRPr lang="en-GB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373D68C7-CD8E-43A4-A09D-6C4B1C075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E2AFD27F-3250-4BC6-BD32-591A90C233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7AFB0376-6FF1-409A-BF5B-2857179698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5CB1E19A-65F2-4C13-8FBF-BC5081000F22}" type="slidenum">
              <a:rPr lang="en-GB" altLang="en-US" sz="1200"/>
              <a:pPr eaLnBrk="1" hangingPunct="1"/>
              <a:t>5</a:t>
            </a:fld>
            <a:endParaRPr lang="en-GB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07767B94-E54D-4058-BF46-A9600B7E3C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EDD41D74-3B73-485C-814F-870AE0EC04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845FDCD8-5F46-497F-9DCA-4BA201BC2A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D6D2098-4332-4329-B907-7691574F638F}" type="slidenum">
              <a:rPr lang="en-GB" altLang="en-US" sz="1200"/>
              <a:pPr eaLnBrk="1" hangingPunct="1"/>
              <a:t>6</a:t>
            </a:fld>
            <a:endParaRPr lang="en-GB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EF8667E4-AB7B-4FDD-96CE-FCBA4F176E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31FFD3D6-16E5-429A-9BA9-9E3A340C7A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F214679A-D55A-4D7E-AD48-8270BD03A3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FE30DA4A-D37B-4CC5-AA9D-F54E5D4F2264}" type="slidenum">
              <a:rPr lang="en-GB" altLang="en-US" sz="1200"/>
              <a:pPr eaLnBrk="1" hangingPunct="1"/>
              <a:t>7</a:t>
            </a:fld>
            <a:endParaRPr lang="en-GB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BD1632ED-ED6F-43B0-9E5A-7B2905D277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E24899F0-3DDC-484E-8634-D8360C3635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1BF1DE50-7AD8-41D1-AFB6-F76340C6AE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45FEF2B9-F8A6-450A-9855-E7EF69888488}" type="slidenum">
              <a:rPr lang="en-GB" altLang="en-US" sz="1200"/>
              <a:pPr eaLnBrk="1" hangingPunct="1"/>
              <a:t>8</a:t>
            </a:fld>
            <a:endParaRPr lang="en-GB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2BD24A01-3BF0-4905-ADE5-57B4A555C4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8FC3AD67-9CDF-4219-B47D-FD16B4D50B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084815B7-7BC8-4386-86CA-2E32880CA1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CA84F0D-E6EA-4BD7-B17E-147926F7EF13}" type="slidenum">
              <a:rPr lang="en-GB" altLang="en-US" sz="1200"/>
              <a:pPr eaLnBrk="1" hangingPunct="1"/>
              <a:t>9</a:t>
            </a:fld>
            <a:endParaRPr lang="en-GB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A29CFB1F-6D47-4419-8A9D-E5F3CEA918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87D3527A-D706-465E-A549-6B240F3D6C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B0A4D19A-2AF4-45BE-B16F-7C89873809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E3E560B3-13EF-44AF-9CAB-F6E40274AC11}" type="slidenum">
              <a:rPr lang="en-GB" altLang="en-US" sz="1200"/>
              <a:pPr eaLnBrk="1" hangingPunct="1"/>
              <a:t>10</a:t>
            </a:fld>
            <a:endParaRPr lang="en-GB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7BB1D7C2-B1B6-4488-B252-FCE7BB4F63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8851A795-89E8-407C-BEB3-E6E27388B2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8351" y="304800"/>
            <a:ext cx="10085916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972733" y="1981200"/>
            <a:ext cx="10168467" cy="4114800"/>
          </a:xfrm>
        </p:spPr>
        <p:txBody>
          <a:bodyPr>
            <a:normAutofit/>
          </a:bodyPr>
          <a:lstStyle/>
          <a:p>
            <a:pPr lvl="0"/>
            <a:endParaRPr lang="en-IN" noProof="0"/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CE3C0840-BB29-4AA6-BB6B-F0AFF89D3E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9EE27ACD-948F-4D8B-BBDA-616580142B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2794CB31-11ED-4434-B07E-3340AEC3F4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F9B84-BA94-4470-9E82-D63D2D0D24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54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slideLayout" Target="../slideLayouts/slideLayout1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theme" Target="../theme/theme1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  <p:sldLayoutId id="214748366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18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4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862BB-93F8-5248-9219-277449CA9A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INTERVIEW  SKILLS</a:t>
            </a:r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19030B6-E431-424D-8217-BA94951A7D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Ms.DURAFSHAAN HABEEB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17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108E97D-96F8-4661-B913-ADEC4789D4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>
                <a:latin typeface="Arial" panose="020B0604020202020204" pitchFamily="34" charset="0"/>
              </a:rPr>
              <a:t>Your Questions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A7B592E-AC7C-46E7-9E01-0B5F94C17F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altLang="en-US" sz="2800">
                <a:latin typeface="Arial" panose="020B0604020202020204" pitchFamily="34" charset="0"/>
              </a:rPr>
              <a:t>Training programmes</a:t>
            </a:r>
          </a:p>
          <a:p>
            <a:r>
              <a:rPr lang="en-IE" altLang="en-US" sz="2800">
                <a:latin typeface="Arial" panose="020B0604020202020204" pitchFamily="34" charset="0"/>
              </a:rPr>
              <a:t>Career development opportunities</a:t>
            </a:r>
          </a:p>
          <a:p>
            <a:r>
              <a:rPr lang="en-IE" altLang="en-US" sz="2800">
                <a:latin typeface="Arial" panose="020B0604020202020204" pitchFamily="34" charset="0"/>
              </a:rPr>
              <a:t>Types of projects &amp; responsibilities</a:t>
            </a:r>
          </a:p>
          <a:p>
            <a:r>
              <a:rPr lang="en-IE" altLang="en-US" sz="2800">
                <a:latin typeface="Arial" panose="020B0604020202020204" pitchFamily="34" charset="0"/>
              </a:rPr>
              <a:t>Reporting structure</a:t>
            </a:r>
          </a:p>
          <a:p>
            <a:r>
              <a:rPr lang="en-IE" altLang="en-US" sz="2800">
                <a:latin typeface="Arial" panose="020B0604020202020204" pitchFamily="34" charset="0"/>
              </a:rPr>
              <a:t>Performance appraisal</a:t>
            </a:r>
          </a:p>
          <a:p>
            <a:r>
              <a:rPr lang="en-IE" altLang="en-US" sz="2800">
                <a:latin typeface="Arial" panose="020B0604020202020204" pitchFamily="34" charset="0"/>
              </a:rPr>
              <a:t>Profile of staff</a:t>
            </a:r>
          </a:p>
          <a:p>
            <a:r>
              <a:rPr lang="en-IE" altLang="en-US" sz="2800">
                <a:latin typeface="Arial" panose="020B0604020202020204" pitchFamily="34" charset="0"/>
              </a:rPr>
              <a:t>Questions about topics raised in interview</a:t>
            </a:r>
          </a:p>
          <a:p>
            <a:r>
              <a:rPr lang="en-IE" altLang="en-US" sz="2800">
                <a:latin typeface="Arial" panose="020B0604020202020204" pitchFamily="34" charset="0"/>
              </a:rPr>
              <a:t>What happens next?</a:t>
            </a:r>
          </a:p>
          <a:p>
            <a:endParaRPr lang="en-IE" altLang="en-US" sz="2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39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A90A814-2DE5-4191-8A85-8F10DAEABC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Interview Marking Sheet</a:t>
            </a:r>
          </a:p>
        </p:txBody>
      </p:sp>
      <p:graphicFrame>
        <p:nvGraphicFramePr>
          <p:cNvPr id="97283" name="Group 3">
            <a:extLst>
              <a:ext uri="{FF2B5EF4-FFF2-40B4-BE49-F238E27FC236}">
                <a16:creationId xmlns:a16="http://schemas.microsoft.com/office/drawing/2014/main" id="{A94F19D5-85A9-44D5-9112-49A99EEC99BD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3003550" y="1981200"/>
          <a:ext cx="7626350" cy="4114800"/>
        </p:xfrm>
        <a:graphic>
          <a:graphicData uri="http://schemas.openxmlformats.org/drawingml/2006/table">
            <a:tbl>
              <a:tblPr/>
              <a:tblGrid>
                <a:gridCol w="3813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3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Mark-max 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Communication Skills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Max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Problem Solving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Max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Team Fit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Max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Relevant Experience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Max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Project Management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Max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Marks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9957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>
            <a:extLst>
              <a:ext uri="{FF2B5EF4-FFF2-40B4-BE49-F238E27FC236}">
                <a16:creationId xmlns:a16="http://schemas.microsoft.com/office/drawing/2014/main" id="{FBFA097A-0F0F-47C9-9BA7-8A2D8F1EE9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creates a bad impression</a:t>
            </a:r>
          </a:p>
        </p:txBody>
      </p:sp>
      <p:sp>
        <p:nvSpPr>
          <p:cNvPr id="17411" name="Rectangle 1027">
            <a:extLst>
              <a:ext uri="{FF2B5EF4-FFF2-40B4-BE49-F238E27FC236}">
                <a16:creationId xmlns:a16="http://schemas.microsoft.com/office/drawing/2014/main" id="{0E7C5ED4-B39A-47A4-8918-38A114C31B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altLang="en-US" sz="2800"/>
              <a:t>Poor personal appearance</a:t>
            </a:r>
          </a:p>
          <a:p>
            <a:r>
              <a:rPr lang="en-GB" altLang="en-US" sz="2800"/>
              <a:t>Negative attitude – evasive, using excuses</a:t>
            </a:r>
          </a:p>
          <a:p>
            <a:r>
              <a:rPr lang="en-GB" altLang="en-US" sz="2800"/>
              <a:t>Lack of interest and enthusiasm</a:t>
            </a:r>
          </a:p>
          <a:p>
            <a:r>
              <a:rPr lang="en-GB" altLang="en-US" sz="2800"/>
              <a:t>Lack of preparation</a:t>
            </a:r>
          </a:p>
          <a:p>
            <a:r>
              <a:rPr lang="en-GB" altLang="en-US" sz="2800"/>
              <a:t>Poor knowledge of role</a:t>
            </a:r>
          </a:p>
          <a:p>
            <a:r>
              <a:rPr lang="en-GB" altLang="en-US" sz="2800"/>
              <a:t>Failure to give concrete examples of skills</a:t>
            </a:r>
          </a:p>
          <a:p>
            <a:r>
              <a:rPr lang="en-GB" altLang="en-US" sz="2800"/>
              <a:t>Over emphasis on money/rewards</a:t>
            </a:r>
          </a:p>
          <a:p>
            <a:r>
              <a:rPr lang="en-GB" altLang="en-US" sz="2800"/>
              <a:t>Lack of career plan</a:t>
            </a:r>
          </a:p>
        </p:txBody>
      </p:sp>
    </p:spTree>
    <p:extLst>
      <p:ext uri="{BB962C8B-B14F-4D97-AF65-F5344CB8AC3E}">
        <p14:creationId xmlns:p14="http://schemas.microsoft.com/office/powerpoint/2010/main" val="2733272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9E691A3-64E1-49E7-89BC-EC2AEE4BA1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>
                <a:latin typeface="Arial" panose="020B0604020202020204" pitchFamily="34" charset="0"/>
              </a:rPr>
              <a:t>After the Interview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AD00905-E034-4F7A-9358-D7994EA3C4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en-IE" altLang="en-US" sz="2400">
                <a:latin typeface="Arial" panose="020B0604020202020204" pitchFamily="34" charset="0"/>
              </a:rPr>
              <a:t>Review own performance</a:t>
            </a:r>
          </a:p>
          <a:p>
            <a:pPr>
              <a:lnSpc>
                <a:spcPct val="90000"/>
              </a:lnSpc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en-GB" altLang="en-US" sz="2400">
                <a:latin typeface="Arial" panose="020B0604020202020204" pitchFamily="34" charset="0"/>
              </a:rPr>
              <a:t>		</a:t>
            </a:r>
            <a:r>
              <a:rPr lang="en-GB" altLang="en-US" sz="2000">
                <a:latin typeface="Arial" panose="020B0604020202020204" pitchFamily="34" charset="0"/>
              </a:rPr>
              <a:t>what went well</a:t>
            </a:r>
          </a:p>
          <a:p>
            <a:pPr>
              <a:lnSpc>
                <a:spcPct val="90000"/>
              </a:lnSpc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en-GB" altLang="en-US" sz="2000">
                <a:latin typeface="Arial" panose="020B0604020202020204" pitchFamily="34" charset="0"/>
              </a:rPr>
              <a:t>		what went badly</a:t>
            </a:r>
          </a:p>
          <a:p>
            <a:pPr>
              <a:lnSpc>
                <a:spcPct val="90000"/>
              </a:lnSpc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en-GB" altLang="en-US" sz="2000">
                <a:latin typeface="Arial" panose="020B0604020202020204" pitchFamily="34" charset="0"/>
              </a:rPr>
              <a:t>		what you wished you had said</a:t>
            </a:r>
          </a:p>
          <a:p>
            <a:pPr>
              <a:lnSpc>
                <a:spcPct val="90000"/>
              </a:lnSpc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en-IE" altLang="en-US" sz="2000">
                <a:latin typeface="Arial" panose="020B0604020202020204" pitchFamily="34" charset="0"/>
              </a:rPr>
              <a:t>		prepare for next stage</a:t>
            </a:r>
            <a:endParaRPr lang="en-GB" altLang="en-US" sz="28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en-GB" altLang="en-US" sz="2400">
                <a:latin typeface="Arial" panose="020B0604020202020204" pitchFamily="34" charset="0"/>
              </a:rPr>
              <a:t>Invitation to second / final round interviews</a:t>
            </a:r>
          </a:p>
          <a:p>
            <a:pPr>
              <a:lnSpc>
                <a:spcPct val="90000"/>
              </a:lnSpc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en-GB" altLang="en-US" sz="2400">
                <a:latin typeface="Arial" panose="020B0604020202020204" pitchFamily="34" charset="0"/>
              </a:rPr>
              <a:t>		</a:t>
            </a:r>
            <a:r>
              <a:rPr lang="en-GB" altLang="en-US" sz="2000">
                <a:latin typeface="Arial" panose="020B0604020202020204" pitchFamily="34" charset="0"/>
              </a:rPr>
              <a:t>assessment centre </a:t>
            </a:r>
          </a:p>
          <a:p>
            <a:pPr>
              <a:lnSpc>
                <a:spcPct val="90000"/>
              </a:lnSpc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en-GB" altLang="en-US" sz="2000">
                <a:latin typeface="Arial" panose="020B0604020202020204" pitchFamily="34" charset="0"/>
              </a:rPr>
              <a:t>		psychometric testing</a:t>
            </a:r>
          </a:p>
          <a:p>
            <a:pPr>
              <a:lnSpc>
                <a:spcPct val="90000"/>
              </a:lnSpc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en-GB" altLang="en-US" sz="2000">
                <a:latin typeface="Arial" panose="020B0604020202020204" pitchFamily="34" charset="0"/>
              </a:rPr>
              <a:t>		panel interview</a:t>
            </a:r>
          </a:p>
          <a:p>
            <a:pPr>
              <a:lnSpc>
                <a:spcPct val="90000"/>
              </a:lnSpc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en-GB" altLang="en-US" sz="2400">
                <a:latin typeface="Arial" panose="020B0604020202020204" pitchFamily="34" charset="0"/>
              </a:rPr>
              <a:t>Rejection letter / email</a:t>
            </a:r>
          </a:p>
          <a:p>
            <a:pPr>
              <a:lnSpc>
                <a:spcPct val="90000"/>
              </a:lnSpc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en-GB" altLang="en-US" sz="2400">
                <a:latin typeface="Arial" panose="020B0604020202020204" pitchFamily="34" charset="0"/>
              </a:rPr>
              <a:t>		</a:t>
            </a:r>
            <a:r>
              <a:rPr lang="en-GB" altLang="en-US" sz="2000">
                <a:latin typeface="Arial" panose="020B0604020202020204" pitchFamily="34" charset="0"/>
              </a:rPr>
              <a:t>if you can request feedback - use it</a:t>
            </a:r>
          </a:p>
          <a:p>
            <a:pPr>
              <a:lnSpc>
                <a:spcPct val="90000"/>
              </a:lnSpc>
            </a:pPr>
            <a:endParaRPr lang="en-IE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012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>
            <a:extLst>
              <a:ext uri="{FF2B5EF4-FFF2-40B4-BE49-F238E27FC236}">
                <a16:creationId xmlns:a16="http://schemas.microsoft.com/office/drawing/2014/main" id="{FA5FBFE6-ED9F-4F90-A9DF-3EE88CFF03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>
                <a:latin typeface="Arial" panose="020B0604020202020204" pitchFamily="34" charset="0"/>
              </a:rPr>
              <a:t>Other Types  Of Interviews</a:t>
            </a:r>
          </a:p>
        </p:txBody>
      </p:sp>
      <p:sp>
        <p:nvSpPr>
          <p:cNvPr id="19459" name="Rectangle 1027">
            <a:extLst>
              <a:ext uri="{FF2B5EF4-FFF2-40B4-BE49-F238E27FC236}">
                <a16:creationId xmlns:a16="http://schemas.microsoft.com/office/drawing/2014/main" id="{F8E8ABC1-73D3-4344-A1FE-37DA5D870B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1" y="2065867"/>
            <a:ext cx="7772400" cy="4267200"/>
          </a:xfrm>
        </p:spPr>
        <p:txBody>
          <a:bodyPr>
            <a:normAutofit fontScale="92500" lnSpcReduction="20000"/>
          </a:bodyPr>
          <a:lstStyle/>
          <a:p>
            <a:r>
              <a:rPr lang="en-IE" altLang="en-US" sz="2400">
                <a:latin typeface="Arial" panose="020B0604020202020204" pitchFamily="34" charset="0"/>
              </a:rPr>
              <a:t>Rotating</a:t>
            </a:r>
          </a:p>
          <a:p>
            <a:pPr lvl="1"/>
            <a:r>
              <a:rPr lang="en-IE" altLang="en-US" sz="2000">
                <a:latin typeface="Arial" panose="020B0604020202020204" pitchFamily="34" charset="0"/>
              </a:rPr>
              <a:t>Like one-to-one with different interviewers</a:t>
            </a:r>
            <a:endParaRPr lang="en-IE" altLang="en-US">
              <a:latin typeface="Arial" panose="020B0604020202020204" pitchFamily="34" charset="0"/>
            </a:endParaRPr>
          </a:p>
          <a:p>
            <a:r>
              <a:rPr lang="en-IE" altLang="en-US" sz="2400">
                <a:latin typeface="Arial" panose="020B0604020202020204" pitchFamily="34" charset="0"/>
              </a:rPr>
              <a:t>Group</a:t>
            </a:r>
          </a:p>
          <a:p>
            <a:pPr lvl="1"/>
            <a:r>
              <a:rPr lang="en-IE" altLang="en-US" sz="2000">
                <a:latin typeface="Arial" panose="020B0604020202020204" pitchFamily="34" charset="0"/>
              </a:rPr>
              <a:t>6-8 candidates</a:t>
            </a:r>
            <a:endParaRPr lang="en-IE" altLang="en-US">
              <a:latin typeface="Arial" panose="020B0604020202020204" pitchFamily="34" charset="0"/>
            </a:endParaRPr>
          </a:p>
          <a:p>
            <a:pPr lvl="1"/>
            <a:r>
              <a:rPr lang="en-IE" altLang="en-US" sz="2000">
                <a:latin typeface="Arial" panose="020B0604020202020204" pitchFamily="34" charset="0"/>
              </a:rPr>
              <a:t>Group observed while discussing topic</a:t>
            </a:r>
          </a:p>
          <a:p>
            <a:pPr lvl="1"/>
            <a:r>
              <a:rPr lang="en-IE" altLang="en-US" sz="2000">
                <a:latin typeface="Arial" panose="020B0604020202020204" pitchFamily="34" charset="0"/>
              </a:rPr>
              <a:t>Be aware of group interaction</a:t>
            </a:r>
          </a:p>
          <a:p>
            <a:r>
              <a:rPr lang="en-IE" altLang="en-US" sz="2400">
                <a:latin typeface="Arial" panose="020B0604020202020204" pitchFamily="34" charset="0"/>
              </a:rPr>
              <a:t>Panel</a:t>
            </a:r>
          </a:p>
          <a:p>
            <a:pPr lvl="1"/>
            <a:r>
              <a:rPr lang="en-IE" altLang="en-US" sz="2000">
                <a:latin typeface="Arial" panose="020B0604020202020204" pitchFamily="34" charset="0"/>
              </a:rPr>
              <a:t>2-5 interviewers, or as many as 13!!</a:t>
            </a:r>
          </a:p>
          <a:p>
            <a:pPr lvl="1"/>
            <a:r>
              <a:rPr lang="en-IE" altLang="en-US" sz="2000">
                <a:latin typeface="Arial" panose="020B0604020202020204" pitchFamily="34" charset="0"/>
              </a:rPr>
              <a:t>Try to identify different roles</a:t>
            </a:r>
          </a:p>
          <a:p>
            <a:pPr lvl="1"/>
            <a:r>
              <a:rPr lang="en-IE" altLang="en-US" sz="2000">
                <a:latin typeface="Arial" panose="020B0604020202020204" pitchFamily="34" charset="0"/>
              </a:rPr>
              <a:t>Respond to interviewer, include others through eye contact</a:t>
            </a:r>
          </a:p>
          <a:p>
            <a:pPr lvl="1"/>
            <a:r>
              <a:rPr lang="en-IE" altLang="en-US" sz="2000">
                <a:latin typeface="Arial" panose="020B0604020202020204" pitchFamily="34" charset="0"/>
              </a:rPr>
              <a:t>May involve presentation</a:t>
            </a:r>
          </a:p>
          <a:p>
            <a:pPr lvl="1"/>
            <a:endParaRPr lang="en-IE" altLang="en-US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797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21417638-C3C8-4145-B25A-1DC830E40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altLang="en-US"/>
              <a:t>THANKYOU</a:t>
            </a:r>
            <a:r>
              <a:rPr lang="en-US" altLang="en-US"/>
              <a:t>………..</a:t>
            </a:r>
            <a:endParaRPr lang="en-GB" altLang="en-US"/>
          </a:p>
          <a:p>
            <a:pPr marL="0" indent="0" algn="ctr">
              <a:buNone/>
            </a:pPr>
            <a:endParaRPr lang="en-GB" altLang="en-US"/>
          </a:p>
          <a:p>
            <a:pPr marL="0" indent="0" algn="ctr">
              <a:buNone/>
            </a:pPr>
            <a:r>
              <a:rPr lang="en-GB" altLang="en-US"/>
              <a:t>ANY QUERIES???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9410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>
            <a:extLst>
              <a:ext uri="{FF2B5EF4-FFF2-40B4-BE49-F238E27FC236}">
                <a16:creationId xmlns:a16="http://schemas.microsoft.com/office/drawing/2014/main" id="{FCEE2723-A6C0-4F86-A039-705419868F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Overview</a:t>
            </a:r>
          </a:p>
        </p:txBody>
      </p:sp>
      <p:sp>
        <p:nvSpPr>
          <p:cNvPr id="7171" name="Rectangle 1027">
            <a:extLst>
              <a:ext uri="{FF2B5EF4-FFF2-40B4-BE49-F238E27FC236}">
                <a16:creationId xmlns:a16="http://schemas.microsoft.com/office/drawing/2014/main" id="{1CD8914A-4D5A-4B24-A36D-F9CBC9A98A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Preparing for interviews</a:t>
            </a:r>
          </a:p>
          <a:p>
            <a:r>
              <a:rPr lang="en-US" altLang="en-US">
                <a:latin typeface="Arial" panose="020B0604020202020204" pitchFamily="34" charset="0"/>
              </a:rPr>
              <a:t>The interview experience</a:t>
            </a:r>
          </a:p>
          <a:p>
            <a:r>
              <a:rPr lang="en-US" altLang="en-US">
                <a:latin typeface="Arial" panose="020B0604020202020204" pitchFamily="34" charset="0"/>
              </a:rPr>
              <a:t>Questions to expect </a:t>
            </a:r>
          </a:p>
          <a:p>
            <a:r>
              <a:rPr lang="en-US" altLang="en-US">
                <a:latin typeface="Arial" panose="020B0604020202020204" pitchFamily="34" charset="0"/>
              </a:rPr>
              <a:t>Different types of interview</a:t>
            </a:r>
          </a:p>
          <a:p>
            <a:r>
              <a:rPr lang="en-US" altLang="en-US">
                <a:latin typeface="Arial" panose="020B0604020202020204" pitchFamily="34" charset="0"/>
              </a:rPr>
              <a:t>Psychometric Tests</a:t>
            </a:r>
          </a:p>
          <a:p>
            <a:r>
              <a:rPr lang="en-US" altLang="en-US">
                <a:latin typeface="Arial" panose="020B0604020202020204" pitchFamily="34" charset="0"/>
              </a:rPr>
              <a:t>Interview resources</a:t>
            </a:r>
          </a:p>
          <a:p>
            <a:endParaRPr lang="en-US" altLang="en-US" sz="2800">
              <a:latin typeface="Arial" panose="020B0604020202020204" pitchFamily="34" charset="0"/>
            </a:endParaRPr>
          </a:p>
          <a:p>
            <a:endParaRPr lang="en-US" altLang="en-US" sz="4000">
              <a:latin typeface="Arial" panose="020B0604020202020204" pitchFamily="34" charset="0"/>
            </a:endParaRPr>
          </a:p>
          <a:p>
            <a:endParaRPr lang="en-US" altLang="en-US" sz="4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351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CDBE7D4-CFE3-477D-9B9A-00D37A77DE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sz="3600">
                <a:latin typeface="Arial" panose="020B0604020202020204" pitchFamily="34" charset="0"/>
              </a:rPr>
              <a:t>Preparation is the key to success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1C0719B-22D3-41B1-A4E5-BE4E7A2799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33600" y="1828800"/>
            <a:ext cx="7772400" cy="4495800"/>
          </a:xfrm>
        </p:spPr>
        <p:txBody>
          <a:bodyPr>
            <a:normAutofit/>
          </a:bodyPr>
          <a:lstStyle/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IE" dirty="0">
                <a:latin typeface="Arial" charset="0"/>
              </a:rPr>
              <a:t>Review own skills, experiences and qualities</a:t>
            </a:r>
          </a:p>
          <a:p>
            <a:pPr lvl="2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IE" sz="2000" dirty="0">
                <a:latin typeface="Arial" charset="0"/>
              </a:rPr>
              <a:t>Check CV (curriculum vitae)</a:t>
            </a:r>
          </a:p>
          <a:p>
            <a:pPr lvl="2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IE" sz="2000" dirty="0">
                <a:latin typeface="Arial" charset="0"/>
              </a:rPr>
              <a:t>Anticipate questions and identify relevant examples </a:t>
            </a:r>
          </a:p>
          <a:p>
            <a:pPr lvl="2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IE" sz="2000" dirty="0">
                <a:latin typeface="Arial" charset="0"/>
              </a:rPr>
              <a:t>Prepare key selling points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IE" dirty="0">
                <a:latin typeface="Arial" charset="0"/>
              </a:rPr>
              <a:t>Research organisation</a:t>
            </a:r>
          </a:p>
          <a:p>
            <a:pPr lvl="2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IE" sz="2000" dirty="0">
                <a:latin typeface="Arial" charset="0"/>
              </a:rPr>
              <a:t>Websites, reports, articles, company literature, etc</a:t>
            </a:r>
          </a:p>
          <a:p>
            <a:pPr lvl="2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IE" sz="2000" dirty="0">
                <a:latin typeface="Arial" charset="0"/>
              </a:rPr>
              <a:t>Contacts with knowledge of organisations</a:t>
            </a:r>
          </a:p>
          <a:p>
            <a:pPr lvl="2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IE" sz="2000" dirty="0">
                <a:latin typeface="Arial" charset="0"/>
              </a:rPr>
              <a:t>Personal visit or telephone call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IE" dirty="0">
                <a:latin typeface="Arial" charset="0"/>
              </a:rPr>
              <a:t>Research job and occupational area</a:t>
            </a:r>
          </a:p>
          <a:p>
            <a:pPr lvl="2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IE" sz="2000" dirty="0">
                <a:latin typeface="Arial" charset="0"/>
              </a:rPr>
              <a:t>Job description</a:t>
            </a:r>
          </a:p>
          <a:p>
            <a:pPr lvl="2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IE" sz="2000" dirty="0">
                <a:latin typeface="Arial" charset="0"/>
              </a:rPr>
              <a:t>Current issues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IE" dirty="0">
                <a:latin typeface="Arial" charset="0"/>
              </a:rPr>
              <a:t>Prepare your questions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IE" dirty="0">
                <a:latin typeface="Arial" charset="0"/>
              </a:rPr>
              <a:t>Practice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I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464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A470B7B-C363-48AC-8123-97C1D99C97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>
                <a:latin typeface="Arial" panose="020B0604020202020204" pitchFamily="34" charset="0"/>
              </a:rPr>
              <a:t>Watch the Body Language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B2BD405-FA05-4CD9-A77C-7B6B569D37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IE" altLang="en-US" sz="2800">
                <a:latin typeface="Arial" panose="020B0604020202020204" pitchFamily="34" charset="0"/>
              </a:rPr>
              <a:t>First impressions very powerful</a:t>
            </a:r>
            <a:endParaRPr lang="en-IE" altLang="en-US" sz="2400" i="1">
              <a:latin typeface="Arial" panose="020B0604020202020204" pitchFamily="34" charset="0"/>
            </a:endParaRPr>
          </a:p>
          <a:p>
            <a:r>
              <a:rPr lang="en-IE" altLang="en-US" sz="2800">
                <a:latin typeface="Arial" panose="020B0604020202020204" pitchFamily="34" charset="0"/>
              </a:rPr>
              <a:t>Dress appropriately </a:t>
            </a:r>
          </a:p>
          <a:p>
            <a:r>
              <a:rPr lang="en-IE" altLang="en-US" sz="2800">
                <a:latin typeface="Arial" panose="020B0604020202020204" pitchFamily="34" charset="0"/>
              </a:rPr>
              <a:t>Entrance, introductions &amp; handshake</a:t>
            </a:r>
          </a:p>
          <a:p>
            <a:r>
              <a:rPr lang="en-IE" altLang="en-US" sz="2800">
                <a:latin typeface="Arial" panose="020B0604020202020204" pitchFamily="34" charset="0"/>
              </a:rPr>
              <a:t>Smile and make eye contact</a:t>
            </a:r>
          </a:p>
          <a:p>
            <a:r>
              <a:rPr lang="en-IE" altLang="en-US" sz="2800">
                <a:latin typeface="Arial" panose="020B0604020202020204" pitchFamily="34" charset="0"/>
              </a:rPr>
              <a:t>Watch body language of interviewer</a:t>
            </a:r>
          </a:p>
          <a:p>
            <a:endParaRPr lang="en-IE" altLang="en-US" sz="2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44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236EEA3-D688-46CA-B7CC-4A278DA16B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>
                <a:latin typeface="Arial" panose="020B0604020202020204" pitchFamily="34" charset="0"/>
              </a:rPr>
              <a:t>Typical Questions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329A3C4-C7C5-4A3F-8B35-27D3A400A6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7526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IE" altLang="en-US" sz="2400">
                <a:latin typeface="Arial" panose="020B0604020202020204" pitchFamily="34" charset="0"/>
              </a:rPr>
              <a:t>About you</a:t>
            </a:r>
          </a:p>
          <a:p>
            <a:r>
              <a:rPr lang="en-IE" altLang="en-US" sz="1800" i="1">
                <a:latin typeface="Arial" panose="020B0604020202020204" pitchFamily="34" charset="0"/>
              </a:rPr>
              <a:t>Tell me about yourself  -  Bring me up to date with your </a:t>
            </a:r>
            <a:r>
              <a:rPr lang="en-US" altLang="en-US" sz="1800" i="1">
                <a:latin typeface="Arial" panose="020B0604020202020204" pitchFamily="34" charset="0"/>
              </a:rPr>
              <a:t>  </a:t>
            </a:r>
            <a:r>
              <a:rPr lang="en-US" altLang="en-US" b="1"/>
              <a:t>Curriculum Vitae (CV)</a:t>
            </a:r>
            <a:r>
              <a:rPr lang="en-IE" altLang="en-US" sz="1800" i="1">
                <a:latin typeface="Arial" panose="020B0604020202020204" pitchFamily="34" charset="0"/>
              </a:rPr>
              <a:t>?</a:t>
            </a:r>
          </a:p>
          <a:p>
            <a:pPr lvl="1">
              <a:lnSpc>
                <a:spcPct val="90000"/>
              </a:lnSpc>
            </a:pPr>
            <a:r>
              <a:rPr lang="en-IE" altLang="en-US" sz="1800" i="1">
                <a:latin typeface="Arial" panose="020B0604020202020204" pitchFamily="34" charset="0"/>
              </a:rPr>
              <a:t>Why did you choose that particular degree programme?</a:t>
            </a:r>
          </a:p>
          <a:p>
            <a:pPr lvl="1">
              <a:lnSpc>
                <a:spcPct val="90000"/>
              </a:lnSpc>
            </a:pPr>
            <a:r>
              <a:rPr lang="en-IE" altLang="en-US" sz="1800" i="1">
                <a:latin typeface="Arial" panose="020B0604020202020204" pitchFamily="34" charset="0"/>
              </a:rPr>
              <a:t>What experience had?</a:t>
            </a:r>
          </a:p>
          <a:p>
            <a:pPr lvl="1">
              <a:lnSpc>
                <a:spcPct val="90000"/>
              </a:lnSpc>
            </a:pPr>
            <a:r>
              <a:rPr lang="en-IE" altLang="en-US" sz="1800" i="1">
                <a:latin typeface="Arial" panose="020B0604020202020204" pitchFamily="34" charset="0"/>
              </a:rPr>
              <a:t>What would you consider your major achievements to date?</a:t>
            </a:r>
          </a:p>
          <a:p>
            <a:pPr>
              <a:lnSpc>
                <a:spcPct val="90000"/>
              </a:lnSpc>
            </a:pPr>
            <a:r>
              <a:rPr lang="en-IE" altLang="en-US" sz="2400">
                <a:latin typeface="Arial" panose="020B0604020202020204" pitchFamily="34" charset="0"/>
              </a:rPr>
              <a:t>About the job</a:t>
            </a:r>
          </a:p>
          <a:p>
            <a:pPr lvl="1">
              <a:lnSpc>
                <a:spcPct val="90000"/>
              </a:lnSpc>
            </a:pPr>
            <a:r>
              <a:rPr lang="en-IE" altLang="en-US" sz="1800" i="1">
                <a:latin typeface="Arial" panose="020B0604020202020204" pitchFamily="34" charset="0"/>
              </a:rPr>
              <a:t>What interests you about this job?</a:t>
            </a:r>
          </a:p>
          <a:p>
            <a:pPr lvl="1">
              <a:lnSpc>
                <a:spcPct val="90000"/>
              </a:lnSpc>
            </a:pPr>
            <a:r>
              <a:rPr lang="en-IE" altLang="en-US" sz="1800" i="1">
                <a:latin typeface="Arial" panose="020B0604020202020204" pitchFamily="34" charset="0"/>
              </a:rPr>
              <a:t>What do you know about this organisation?</a:t>
            </a:r>
          </a:p>
          <a:p>
            <a:pPr lvl="1">
              <a:lnSpc>
                <a:spcPct val="90000"/>
              </a:lnSpc>
            </a:pPr>
            <a:r>
              <a:rPr lang="en-IE" altLang="en-US" sz="1800" i="1">
                <a:latin typeface="Arial" panose="020B0604020202020204" pitchFamily="34" charset="0"/>
              </a:rPr>
              <a:t>If you were Head of Department, what would be your priorities?</a:t>
            </a:r>
          </a:p>
          <a:p>
            <a:pPr>
              <a:lnSpc>
                <a:spcPct val="90000"/>
              </a:lnSpc>
            </a:pPr>
            <a:r>
              <a:rPr lang="en-IE" altLang="en-US" sz="1800" i="1">
                <a:latin typeface="Arial" panose="020B0604020202020204" pitchFamily="34" charset="0"/>
              </a:rPr>
              <a:t>And other general knowledge questions..</a:t>
            </a:r>
          </a:p>
        </p:txBody>
      </p:sp>
    </p:spTree>
    <p:extLst>
      <p:ext uri="{BB962C8B-B14F-4D97-AF65-F5344CB8AC3E}">
        <p14:creationId xmlns:p14="http://schemas.microsoft.com/office/powerpoint/2010/main" val="2717163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1C44A6C-CE81-4F8D-860F-30DF1757B7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/>
              <a:t>Preparing for Competency Interview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18A3E38-6D4A-40CF-BCA0-2AEDE9BA67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52625" y="1928814"/>
            <a:ext cx="8229600" cy="4389437"/>
          </a:xfrm>
        </p:spPr>
        <p:txBody>
          <a:bodyPr/>
          <a:lstStyle/>
          <a:p>
            <a:r>
              <a:rPr lang="en-GB" altLang="en-US" sz="2800"/>
              <a:t>Identify the competencies required for job</a:t>
            </a:r>
          </a:p>
          <a:p>
            <a:pPr lvl="1"/>
            <a:r>
              <a:rPr lang="en-GB" altLang="en-US"/>
              <a:t>Review job description or ask for information</a:t>
            </a:r>
          </a:p>
          <a:p>
            <a:r>
              <a:rPr lang="en-GB" altLang="en-US" sz="2800"/>
              <a:t>Identify past experience to illustrate how you demonstrated that behaviour </a:t>
            </a:r>
          </a:p>
          <a:p>
            <a:r>
              <a:rPr lang="en-GB" altLang="en-US" sz="2800"/>
              <a:t>Prepare examples for each competency</a:t>
            </a:r>
          </a:p>
          <a:p>
            <a:r>
              <a:rPr lang="en-GB" altLang="en-US" sz="2800"/>
              <a:t>Practice talking about your experience</a:t>
            </a:r>
          </a:p>
          <a:p>
            <a:r>
              <a:rPr lang="en-GB" altLang="en-US" sz="2800"/>
              <a:t>Try to give a complete answer - STAR</a:t>
            </a:r>
          </a:p>
          <a:p>
            <a:endParaRPr lang="en-GB" altLang="en-US" sz="2800"/>
          </a:p>
          <a:p>
            <a:endParaRPr lang="en-GB" altLang="en-US" sz="2800"/>
          </a:p>
          <a:p>
            <a:endParaRPr lang="en-GB" altLang="en-US" sz="2800"/>
          </a:p>
        </p:txBody>
      </p:sp>
    </p:spTree>
    <p:extLst>
      <p:ext uri="{BB962C8B-B14F-4D97-AF65-F5344CB8AC3E}">
        <p14:creationId xmlns:p14="http://schemas.microsoft.com/office/powerpoint/2010/main" val="1248217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>
            <a:extLst>
              <a:ext uri="{FF2B5EF4-FFF2-40B4-BE49-F238E27FC236}">
                <a16:creationId xmlns:a16="http://schemas.microsoft.com/office/drawing/2014/main" id="{368B0DC0-0F75-48AC-8C5E-7450E428BF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Responding to Competency Q</a:t>
            </a:r>
          </a:p>
        </p:txBody>
      </p:sp>
      <p:sp>
        <p:nvSpPr>
          <p:cNvPr id="12291" name="Rectangle 1027">
            <a:extLst>
              <a:ext uri="{FF2B5EF4-FFF2-40B4-BE49-F238E27FC236}">
                <a16:creationId xmlns:a16="http://schemas.microsoft.com/office/drawing/2014/main" id="{2A0A2D23-AC0E-4592-8B1C-3C457A7B5B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800"/>
              <a:t>Q </a:t>
            </a:r>
            <a:r>
              <a:rPr lang="en-GB" altLang="en-US" sz="2400" i="1"/>
              <a:t>Give me an example of a problem you encountered. How did you approach it.  What was the outcome?</a:t>
            </a:r>
          </a:p>
          <a:p>
            <a:r>
              <a:rPr lang="en-GB" altLang="en-US" sz="2800"/>
              <a:t>STAR response</a:t>
            </a:r>
          </a:p>
          <a:p>
            <a:pPr lvl="1"/>
            <a:r>
              <a:rPr lang="en-GB" altLang="en-US"/>
              <a:t>S: Describe the Situation</a:t>
            </a:r>
          </a:p>
          <a:p>
            <a:pPr lvl="1"/>
            <a:r>
              <a:rPr lang="en-GB" altLang="en-US"/>
              <a:t>T: Explain the Task/problem that arose</a:t>
            </a:r>
          </a:p>
          <a:p>
            <a:pPr lvl="1"/>
            <a:r>
              <a:rPr lang="en-GB" altLang="en-US"/>
              <a:t>A: What Action did you take?</a:t>
            </a:r>
          </a:p>
          <a:p>
            <a:pPr lvl="1"/>
            <a:r>
              <a:rPr lang="en-GB" altLang="en-US"/>
              <a:t>R: What was the Result or outcome?</a:t>
            </a:r>
          </a:p>
          <a:p>
            <a:pPr lvl="1"/>
            <a:r>
              <a:rPr lang="en-GB" altLang="en-US"/>
              <a:t>What did you learn from this experience?</a:t>
            </a:r>
          </a:p>
        </p:txBody>
      </p:sp>
    </p:spTree>
    <p:extLst>
      <p:ext uri="{BB962C8B-B14F-4D97-AF65-F5344CB8AC3E}">
        <p14:creationId xmlns:p14="http://schemas.microsoft.com/office/powerpoint/2010/main" val="2792798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050">
            <a:extLst>
              <a:ext uri="{FF2B5EF4-FFF2-40B4-BE49-F238E27FC236}">
                <a16:creationId xmlns:a16="http://schemas.microsoft.com/office/drawing/2014/main" id="{E7EA482B-B854-47AB-9C9C-33443AEE8D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704850"/>
            <a:ext cx="8229600" cy="1143000"/>
          </a:xfrm>
        </p:spPr>
        <p:txBody>
          <a:bodyPr/>
          <a:lstStyle/>
          <a:p>
            <a:r>
              <a:rPr lang="en-GB" altLang="en-US" sz="4000"/>
              <a:t>Matching Skills to Requirements</a:t>
            </a:r>
          </a:p>
        </p:txBody>
      </p:sp>
      <p:sp>
        <p:nvSpPr>
          <p:cNvPr id="13315" name="Rectangle 2051">
            <a:extLst>
              <a:ext uri="{FF2B5EF4-FFF2-40B4-BE49-F238E27FC236}">
                <a16:creationId xmlns:a16="http://schemas.microsoft.com/office/drawing/2014/main" id="{0A0B85B3-F814-4DC2-B6D0-56CA88262B6F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3003551" y="1981200"/>
            <a:ext cx="3738563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3200" u="sng"/>
              <a:t>Employer needs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/>
              <a:t>Communication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/>
              <a:t>Team work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/>
              <a:t>Leadership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/>
              <a:t>Initiative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/>
              <a:t>Customer Care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/>
              <a:t>IT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/>
              <a:t>Commercial awareness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/>
          </a:p>
        </p:txBody>
      </p:sp>
      <p:sp>
        <p:nvSpPr>
          <p:cNvPr id="13316" name="Rectangle 2052">
            <a:extLst>
              <a:ext uri="{FF2B5EF4-FFF2-40B4-BE49-F238E27FC236}">
                <a16:creationId xmlns:a16="http://schemas.microsoft.com/office/drawing/2014/main" id="{2CE003ED-5FA8-4B64-9424-1318A155D3D4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6891338" y="1981200"/>
            <a:ext cx="3738562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3200" u="sng"/>
              <a:t>Your evidence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/>
              <a:t>Presentation to class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/>
              <a:t>Example from Coop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/>
              <a:t>Class rep, Committee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/>
              <a:t>Fundraising for charity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/>
              <a:t>Working in Superquinn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/>
              <a:t>Designed website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/>
              <a:t>Business pages</a:t>
            </a:r>
          </a:p>
        </p:txBody>
      </p:sp>
    </p:spTree>
    <p:extLst>
      <p:ext uri="{BB962C8B-B14F-4D97-AF65-F5344CB8AC3E}">
        <p14:creationId xmlns:p14="http://schemas.microsoft.com/office/powerpoint/2010/main" val="3096204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BBA546F-5A63-4510-9F64-222A06E5C8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>
                <a:latin typeface="Arial" panose="020B0604020202020204" pitchFamily="34" charset="0"/>
              </a:rPr>
              <a:t>Your Answers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BB9EE87-8CE7-42CC-9D1D-0E13D899FA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IE" sz="2800" dirty="0">
                <a:latin typeface="Arial" charset="0"/>
              </a:rPr>
              <a:t>Listen carefully, seek clarification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IE" sz="2800" dirty="0">
                <a:latin typeface="Arial" charset="0"/>
              </a:rPr>
              <a:t>Illustrate answers with real examples and evidence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IE" sz="2800" dirty="0">
                <a:latin typeface="Arial" charset="0"/>
              </a:rPr>
              <a:t>Be positive – constructive criticism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IE" sz="2800" dirty="0">
                <a:latin typeface="Arial" charset="0"/>
              </a:rPr>
              <a:t>Keep answers specific and succinct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IE" sz="2800" dirty="0">
                <a:latin typeface="Arial" charset="0"/>
              </a:rPr>
              <a:t>Take time to respond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IE" sz="2800" dirty="0">
                <a:latin typeface="Arial" charset="0"/>
              </a:rPr>
              <a:t>Be alert to interviewer’s  body language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IE" sz="2800" dirty="0">
                <a:latin typeface="Arial" charset="0"/>
              </a:rPr>
              <a:t>Speak clearly, smile and show enthusiasm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IE" sz="2800" dirty="0">
                <a:latin typeface="Arial" charset="0"/>
              </a:rPr>
              <a:t>Know what you want to say, and find the opportunity</a:t>
            </a:r>
          </a:p>
        </p:txBody>
      </p:sp>
    </p:spTree>
    <p:extLst>
      <p:ext uri="{BB962C8B-B14F-4D97-AF65-F5344CB8AC3E}">
        <p14:creationId xmlns:p14="http://schemas.microsoft.com/office/powerpoint/2010/main" val="4255185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15</Slides>
  <Notes>13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Celestial</vt:lpstr>
      <vt:lpstr>INTERVIEW  SKILLS</vt:lpstr>
      <vt:lpstr>Overview</vt:lpstr>
      <vt:lpstr>Preparation is the key to success</vt:lpstr>
      <vt:lpstr>Watch the Body Language</vt:lpstr>
      <vt:lpstr>Typical Questions</vt:lpstr>
      <vt:lpstr>Preparing for Competency Interview</vt:lpstr>
      <vt:lpstr>Responding to Competency Q</vt:lpstr>
      <vt:lpstr>Matching Skills to Requirements</vt:lpstr>
      <vt:lpstr>Your Answers</vt:lpstr>
      <vt:lpstr>Your Questions</vt:lpstr>
      <vt:lpstr>Interview Marking Sheet</vt:lpstr>
      <vt:lpstr>What creates a bad impression</vt:lpstr>
      <vt:lpstr>After the Interview</vt:lpstr>
      <vt:lpstr>Other Types  Of Interviews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  SKILLS</dc:title>
  <cp:revision>16</cp:revision>
  <dcterms:modified xsi:type="dcterms:W3CDTF">2019-06-10T12:41:45Z</dcterms:modified>
</cp:coreProperties>
</file>